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3" r:id="rId5"/>
    <p:sldId id="264" r:id="rId6"/>
    <p:sldId id="271" r:id="rId7"/>
    <p:sldId id="265" r:id="rId8"/>
    <p:sldId id="259" r:id="rId9"/>
    <p:sldId id="266" r:id="rId10"/>
    <p:sldId id="260" r:id="rId11"/>
    <p:sldId id="261" r:id="rId12"/>
    <p:sldId id="276" r:id="rId13"/>
    <p:sldId id="262" r:id="rId14"/>
    <p:sldId id="273" r:id="rId15"/>
    <p:sldId id="267" r:id="rId16"/>
    <p:sldId id="268" r:id="rId17"/>
    <p:sldId id="269" r:id="rId18"/>
    <p:sldId id="275" r:id="rId19"/>
    <p:sldId id="270" r:id="rId20"/>
    <p:sldId id="272"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XcAVGux4Ycs&amp;index=74&amp;list=LLqcZDzqKwhpbn8B8GFPyTRA&amp;t=0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abrahamlincolnonline.org/lincoln/speeches/house.htm" TargetMode="External"/><Relationship Id="rId2" Type="http://schemas.openxmlformats.org/officeDocument/2006/relationships/hyperlink" Target="https://commonword.ca/" TargetMode="External"/><Relationship Id="rId1" Type="http://schemas.openxmlformats.org/officeDocument/2006/relationships/slideLayout" Target="../slideLayouts/slideLayout2.xml"/><Relationship Id="rId4" Type="http://schemas.openxmlformats.org/officeDocument/2006/relationships/hyperlink" Target="https://search.proquest.com/docview/1826237379?accountid=1236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trc.ca/websites/trcinstitution/File/2015/Findings/Calls_to_Action_English2.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GlkuRCXdu5A"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2A64-0AC9-450A-A76A-49FFE60DC38E}"/>
              </a:ext>
            </a:extLst>
          </p:cNvPr>
          <p:cNvSpPr>
            <a:spLocks noGrp="1"/>
          </p:cNvSpPr>
          <p:nvPr>
            <p:ph type="ctrTitle"/>
          </p:nvPr>
        </p:nvSpPr>
        <p:spPr/>
        <p:txBody>
          <a:bodyPr>
            <a:normAutofit fontScale="90000"/>
          </a:bodyPr>
          <a:lstStyle/>
          <a:p>
            <a:r>
              <a:rPr lang="en-CA" dirty="0">
                <a:latin typeface="Times New Roman" panose="02020603050405020304" pitchFamily="18" charset="0"/>
                <a:cs typeface="Times New Roman" panose="02020603050405020304" pitchFamily="18" charset="0"/>
              </a:rPr>
              <a:t>The effects of institutionalized racism</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418C9AC-1C56-49B0-8484-1009222E2798}"/>
              </a:ext>
            </a:extLst>
          </p:cNvPr>
          <p:cNvSpPr>
            <a:spLocks noGrp="1"/>
          </p:cNvSpPr>
          <p:nvPr>
            <p:ph type="subTitle" idx="1"/>
          </p:nvPr>
        </p:nvSpPr>
        <p:spPr/>
        <p:txBody>
          <a:bodyPr/>
          <a:lstStyle/>
          <a:p>
            <a:r>
              <a:rPr lang="en-CA" dirty="0">
                <a:latin typeface="Times New Roman" panose="02020603050405020304" pitchFamily="18" charset="0"/>
                <a:cs typeface="Times New Roman" panose="02020603050405020304" pitchFamily="18" charset="0"/>
              </a:rPr>
              <a:t>Or as I call it the Irony of the Corporate Indian</a:t>
            </a:r>
            <a:endParaRPr lang="en-US"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A126DB22-FAD0-4652-A70D-B05DFDF4D0E9}"/>
              </a:ext>
            </a:extLst>
          </p:cNvPr>
          <p:cNvGraphicFramePr>
            <a:graphicFrameLocks noGrp="1"/>
          </p:cNvGraphicFramePr>
          <p:nvPr>
            <p:extLst>
              <p:ext uri="{D42A27DB-BD31-4B8C-83A1-F6EECF244321}">
                <p14:modId xmlns:p14="http://schemas.microsoft.com/office/powerpoint/2010/main" val="959134594"/>
              </p:ext>
            </p:extLst>
          </p:nvPr>
        </p:nvGraphicFramePr>
        <p:xfrm>
          <a:off x="1021907" y="4318001"/>
          <a:ext cx="8128000" cy="370840"/>
        </p:xfrm>
        <a:graphic>
          <a:graphicData uri="http://schemas.openxmlformats.org/drawingml/2006/table">
            <a:tbl>
              <a:tblPr firstRow="1" bandRow="1">
                <a:tableStyleId>{073A0DAA-6AF3-43AB-8588-CEC1D06C72B9}</a:tableStyleId>
              </a:tblPr>
              <a:tblGrid>
                <a:gridCol w="8128000">
                  <a:extLst>
                    <a:ext uri="{9D8B030D-6E8A-4147-A177-3AD203B41FA5}">
                      <a16:colId xmlns:a16="http://schemas.microsoft.com/office/drawing/2014/main" val="1304875938"/>
                    </a:ext>
                  </a:extLst>
                </a:gridCol>
              </a:tblGrid>
              <a:tr h="370840">
                <a:tc>
                  <a:txBody>
                    <a:bodyPr/>
                    <a:lstStyle/>
                    <a:p>
                      <a:r>
                        <a:rPr lang="en-CA" dirty="0"/>
                        <a:t>By: Joshua Cross</a:t>
                      </a:r>
                      <a:endParaRPr lang="en-US" dirty="0"/>
                    </a:p>
                  </a:txBody>
                  <a:tcPr/>
                </a:tc>
                <a:extLst>
                  <a:ext uri="{0D108BD9-81ED-4DB2-BD59-A6C34878D82A}">
                    <a16:rowId xmlns:a16="http://schemas.microsoft.com/office/drawing/2014/main" val="2919269020"/>
                  </a:ext>
                </a:extLst>
              </a:tr>
            </a:tbl>
          </a:graphicData>
        </a:graphic>
      </p:graphicFrame>
    </p:spTree>
    <p:extLst>
      <p:ext uri="{BB962C8B-B14F-4D97-AF65-F5344CB8AC3E}">
        <p14:creationId xmlns:p14="http://schemas.microsoft.com/office/powerpoint/2010/main" val="72980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61F4-EA03-4492-97EB-5FA9F7FF29D7}"/>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The effect this had on my family and myself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5A1C05-1D74-42CF-93DD-F8800BAE472F}"/>
              </a:ext>
            </a:extLst>
          </p:cNvPr>
          <p:cNvSpPr>
            <a:spLocks noGrp="1"/>
          </p:cNvSpPr>
          <p:nvPr>
            <p:ph idx="1"/>
          </p:nvPr>
        </p:nvSpPr>
        <p:spPr/>
        <p:txBody>
          <a:bodyPr>
            <a:normAutofit/>
          </a:bodyPr>
          <a:lstStyle/>
          <a:p>
            <a:r>
              <a:rPr lang="en-CA" sz="1800" dirty="0">
                <a:latin typeface="Times New Roman" panose="02020603050405020304" pitchFamily="18" charset="0"/>
                <a:cs typeface="Times New Roman" panose="02020603050405020304" pitchFamily="18" charset="0"/>
              </a:rPr>
              <a:t>So, to fully understand. I’ll start off by talking about my grandpa. My grandpa is native but does not have status as his grandmother married a white French man. Which in turn made her lose her status. My grandma on the other hand had status and was a “survivor” of residential schools. I put survivor in quotations because no one is truly a survivor of residential schools but I’ll incorporate that in later.  When my dad was born my grandpa was in jail at the time so he took on his mom’s last name Cross. So, that’s why me and my dad have status. However, some of my dad’s sisters and brothers do not have status as their last names are Marty which was my Grandpa’s last name. Which in turn as you can imagine caused and is still causing tension today. My dad then married my mom who was white but I still was able to be deemed “Native Enough” to get recognized by my band Frog Lake. </a:t>
            </a:r>
          </a:p>
          <a:p>
            <a:r>
              <a:rPr lang="en-CA" sz="1800" dirty="0">
                <a:latin typeface="Times New Roman" panose="02020603050405020304" pitchFamily="18" charset="0"/>
                <a:cs typeface="Times New Roman" panose="02020603050405020304" pitchFamily="18" charset="0"/>
              </a:rPr>
              <a:t>My dad’s sister on the other hand who also had the last name Cross married a white man yet my cousin does not have status. Same sibling last name with the same parents yet I have status and my cousin does not. I believe this is the effect of colonialization as in white society men are deemed dominant or more superior than women which conflicted with traditional native views that women carried all the knowledge and had more predominant power roles. So, now based on gender can result in someone being deemed status, non-status or metis.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03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C907-221A-431B-8472-23A625E795DD}"/>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The effect This had on my family and myself Continued</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09A7BD-5968-4308-A531-E8A053852B9A}"/>
              </a:ext>
            </a:extLst>
          </p:cNvPr>
          <p:cNvSpPr>
            <a:spLocks noGrp="1"/>
          </p:cNvSpPr>
          <p:nvPr>
            <p:ph idx="1"/>
          </p:nvPr>
        </p:nvSpPr>
        <p:spPr/>
        <p:txBody>
          <a:bodyPr>
            <a:normAutofit/>
          </a:bodyPr>
          <a:lstStyle/>
          <a:p>
            <a:r>
              <a:rPr lang="en-CA" sz="1800" dirty="0"/>
              <a:t>So, reserves have chiefs and other council members that are voted in by band members. However, an effect I deem the “Totem Pole effect” that I described previously takes place. Where the families in power make sure their families get funding for schools or getting to have their houses build on the reserve right away. Those who do not have the same last name as those in power get diddly squat. They or for example my auntie have to wait sometimes up to ten years to get permission to build their house on the reserve. Another draw back is when it comes to getting funding for school like me and my dad tried to get became practically impossible. Lucky my dad got his but only because my mom gave her last name instead of his so he could get funding. This why when people say “natives get everything for free” it really aggravates me because it’s not true at all. Because of colonization, genocide, residential schools, and institutionalized racism not only have a lot of indigenous people lost their culture or language but they have become the very thing they hate… The White Man/The oppressor. </a:t>
            </a:r>
            <a:endParaRPr lang="en-US" sz="1800" dirty="0"/>
          </a:p>
        </p:txBody>
      </p:sp>
    </p:spTree>
    <p:extLst>
      <p:ext uri="{BB962C8B-B14F-4D97-AF65-F5344CB8AC3E}">
        <p14:creationId xmlns:p14="http://schemas.microsoft.com/office/powerpoint/2010/main" val="85057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F409-4BD7-4DD3-BFAC-BD6334596335}"/>
              </a:ext>
            </a:extLst>
          </p:cNvPr>
          <p:cNvSpPr>
            <a:spLocks noGrp="1"/>
          </p:cNvSpPr>
          <p:nvPr>
            <p:ph type="title"/>
          </p:nvPr>
        </p:nvSpPr>
        <p:spPr/>
        <p:txBody>
          <a:bodyPr/>
          <a:lstStyle/>
          <a:p>
            <a:r>
              <a:rPr lang="en-CA" dirty="0"/>
              <a:t>No One is truly a survivor</a:t>
            </a:r>
            <a:endParaRPr lang="en-US" dirty="0"/>
          </a:p>
        </p:txBody>
      </p:sp>
      <p:sp>
        <p:nvSpPr>
          <p:cNvPr id="3" name="Content Placeholder 2">
            <a:extLst>
              <a:ext uri="{FF2B5EF4-FFF2-40B4-BE49-F238E27FC236}">
                <a16:creationId xmlns:a16="http://schemas.microsoft.com/office/drawing/2014/main" id="{C474F829-E77C-4641-9C35-28772108BACE}"/>
              </a:ext>
            </a:extLst>
          </p:cNvPr>
          <p:cNvSpPr>
            <a:spLocks noGrp="1"/>
          </p:cNvSpPr>
          <p:nvPr>
            <p:ph idx="1"/>
          </p:nvPr>
        </p:nvSpPr>
        <p:spPr/>
        <p:txBody>
          <a:bodyPr/>
          <a:lstStyle/>
          <a:p>
            <a:r>
              <a:rPr lang="en-CA" dirty="0"/>
              <a:t> What I mean by this is simply that because of colonialism, genocide, and residential schools. A lot of so called “survivors” of residential schools usually commit suicide, overdose on drugs, deal with PTSD and other mental issues and they also usually end up having drinking problems.  Also, many might be seem alive outwardly but be dead on the inside. As dealing with all the abuses they experienced in residential schools and so on has led them to becoming numb to their and other’s emotions. </a:t>
            </a:r>
          </a:p>
          <a:p>
            <a:r>
              <a:rPr lang="en-CA" dirty="0"/>
              <a:t> Sadly my Kokum was apart of these negative vices and when she and my Mushim were on one of their drinking benders she was hit by a car and subsequently passed away when my father was just ten years old which still negatively effects him to this day. </a:t>
            </a:r>
            <a:endParaRPr lang="en-US" dirty="0"/>
          </a:p>
        </p:txBody>
      </p:sp>
    </p:spTree>
    <p:extLst>
      <p:ext uri="{BB962C8B-B14F-4D97-AF65-F5344CB8AC3E}">
        <p14:creationId xmlns:p14="http://schemas.microsoft.com/office/powerpoint/2010/main" val="19656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6F14-1E94-4D7F-A97E-0B7D3A14D17D}"/>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The Divide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7C5608-8222-4AE7-B1A2-EF311ECB6080}"/>
              </a:ext>
            </a:extLst>
          </p:cNvPr>
          <p:cNvSpPr>
            <a:spLocks noGrp="1"/>
          </p:cNvSpPr>
          <p:nvPr>
            <p:ph idx="1"/>
          </p:nvPr>
        </p:nvSpPr>
        <p:spPr/>
        <p:txBody>
          <a:bodyPr/>
          <a:lstStyle/>
          <a:p>
            <a:r>
              <a:rPr lang="en-CA" dirty="0">
                <a:latin typeface="Times New Roman" panose="02020603050405020304" pitchFamily="18" charset="0"/>
                <a:cs typeface="Times New Roman" panose="02020603050405020304" pitchFamily="18" charset="0"/>
              </a:rPr>
              <a:t>As Abraham Lincoln once said, “ A house divided cannot stand.” So, too can’t the indigenous community stand together because colonialism divided them into different subsections. I.e. Status, non-status, Metis, registered, non registered, Bill C-31and Inuit. Thus, leading to interracial racism and a unequal power balance amongst indigenous communities. This also carried with stereotypes, misconceptions and misrepresentation by laws, policies, and media leaves Indigenous communities with a sense of isolation, and invisibility. As natives are seen as problems or as being inconvenient. Which is why ignorant sayings of “Get over it” are tremendously damaging and hurtful as it perpetuates the cycle of ignorance and intolerance.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08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DB4A-E89D-4308-B040-A62020DB2D57}"/>
              </a:ext>
            </a:extLst>
          </p:cNvPr>
          <p:cNvSpPr>
            <a:spLocks noGrp="1"/>
          </p:cNvSpPr>
          <p:nvPr>
            <p:ph type="title"/>
          </p:nvPr>
        </p:nvSpPr>
        <p:spPr>
          <a:xfrm>
            <a:off x="2640420" y="246918"/>
            <a:ext cx="8610600" cy="1293028"/>
          </a:xfrm>
        </p:spPr>
        <p:txBody>
          <a:bodyPr/>
          <a:lstStyle/>
          <a:p>
            <a:r>
              <a:rPr lang="en-CA" dirty="0"/>
              <a:t>Call To Action</a:t>
            </a:r>
            <a:endParaRPr lang="en-US" dirty="0"/>
          </a:p>
        </p:txBody>
      </p:sp>
      <p:sp>
        <p:nvSpPr>
          <p:cNvPr id="3" name="Content Placeholder 2">
            <a:extLst>
              <a:ext uri="{FF2B5EF4-FFF2-40B4-BE49-F238E27FC236}">
                <a16:creationId xmlns:a16="http://schemas.microsoft.com/office/drawing/2014/main" id="{6F899742-9285-4F39-B7F7-BCCB474CDF17}"/>
              </a:ext>
            </a:extLst>
          </p:cNvPr>
          <p:cNvSpPr>
            <a:spLocks noGrp="1"/>
          </p:cNvSpPr>
          <p:nvPr>
            <p:ph idx="1"/>
          </p:nvPr>
        </p:nvSpPr>
        <p:spPr>
          <a:xfrm>
            <a:off x="430620" y="1323755"/>
            <a:ext cx="10820400" cy="4024125"/>
          </a:xfrm>
        </p:spPr>
        <p:txBody>
          <a:bodyPr>
            <a:noAutofit/>
          </a:bodyPr>
          <a:lstStyle/>
          <a:p>
            <a:r>
              <a:rPr lang="en-CA" sz="1800" dirty="0">
                <a:latin typeface="Times New Roman" panose="02020603050405020304" pitchFamily="18" charset="0"/>
                <a:cs typeface="Times New Roman" panose="02020603050405020304" pitchFamily="18" charset="0"/>
              </a:rPr>
              <a:t>“Education 6. We call upon the Government of Canada to repeal Section 43 of the Criminal Code of Canada. 7. We call upon the federal government to develop with Aboriginal groups a joint strategy to eliminate 2 | Truth and Reconciliation Commission of Canada educational and employment gaps between Aboriginal and non-Aboriginal Canadians. 8. We call upon the federal government to eliminate the discrepancy in federal education funding for First Nations children being educated on reserves and those First Nations children being educated off reserves. 9. We call upon the federal government to prepare and publish annual reports comparing funding for the education of First Nations children on and off reserves, as well as educational and income attainments of Aboriginal peoples in Canada compared with nonaboriginal people. 10. We call on the federal government to draft new Aboriginal education legislation with the full participation and informed consent of Aboriginal peoples. The new legislation would include a commitment to sufficient funding and would incorporate the following principles: </a:t>
            </a:r>
            <a:r>
              <a:rPr lang="en-CA" sz="1800" dirty="0" err="1">
                <a:latin typeface="Times New Roman" panose="02020603050405020304" pitchFamily="18" charset="0"/>
                <a:cs typeface="Times New Roman" panose="02020603050405020304" pitchFamily="18" charset="0"/>
              </a:rPr>
              <a:t>i</a:t>
            </a:r>
            <a:r>
              <a:rPr lang="en-CA" sz="1800" dirty="0">
                <a:latin typeface="Times New Roman" panose="02020603050405020304" pitchFamily="18" charset="0"/>
                <a:cs typeface="Times New Roman" panose="02020603050405020304" pitchFamily="18" charset="0"/>
              </a:rPr>
              <a:t>. Providing sufficient funding to close identified educational achievement gaps within one generation. ii. Improving education attainment levels and success rates. iii. Developing culturally appropriate curricula. iv. Protecting the right to Aboriginal languages, including the teaching of Aboriginal languages as credit courses. v. Enabling parental and community responsibility, control, and accountability, similar to what parents enjoy in public school systems. vi. Enabling parents to fully participate in the education of their children. vii. Respecting and honouring Treaty relationships. 11. We call upon the federal government to provide adequate funding to end the backlog of First Nations students seeking a post-secondary education. 12. We call upon the federal, provincial, territorial, and Aboriginal governments to develop culturally appropriate early childhood education programs for Aboriginal families.” (Truth and Reconciliation Act).</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530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A73E-A891-466F-AE24-6EE3E0DF7A00}"/>
              </a:ext>
            </a:extLst>
          </p:cNvPr>
          <p:cNvSpPr>
            <a:spLocks noGrp="1"/>
          </p:cNvSpPr>
          <p:nvPr>
            <p:ph type="title"/>
          </p:nvPr>
        </p:nvSpPr>
        <p:spPr/>
        <p:txBody>
          <a:bodyPr>
            <a:normAutofit/>
          </a:bodyPr>
          <a:lstStyle/>
          <a:p>
            <a:r>
              <a:rPr lang="en-CA" sz="2400" dirty="0">
                <a:latin typeface="Times New Roman" panose="02020603050405020304" pitchFamily="18" charset="0"/>
                <a:cs typeface="Times New Roman" panose="02020603050405020304" pitchFamily="18" charset="0"/>
              </a:rPr>
              <a:t>Crazy Braided Brain by classy j.</a:t>
            </a:r>
            <a:br>
              <a:rPr lang="en-CA" sz="2400" dirty="0">
                <a:latin typeface="Times New Roman" panose="02020603050405020304" pitchFamily="18" charset="0"/>
                <a:cs typeface="Times New Roman" panose="02020603050405020304" pitchFamily="18" charset="0"/>
              </a:rPr>
            </a:br>
            <a:r>
              <a:rPr lang="en-CA" sz="2400" dirty="0">
                <a:latin typeface="Times New Roman" panose="02020603050405020304" pitchFamily="18" charset="0"/>
                <a:cs typeface="Times New Roman" panose="02020603050405020304" pitchFamily="18" charset="0"/>
              </a:rPr>
              <a:t>Disclaimer: There is some coarse language in this rap song so please be advised</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63CDFE-0624-438C-8832-6850FC296DDE}"/>
              </a:ext>
            </a:extLst>
          </p:cNvPr>
          <p:cNvSpPr>
            <a:spLocks noGrp="1"/>
          </p:cNvSpPr>
          <p:nvPr>
            <p:ph idx="1"/>
          </p:nvPr>
        </p:nvSpPr>
        <p:spPr/>
        <p:txBody>
          <a:bodyPr/>
          <a:lstStyle/>
          <a:p>
            <a:r>
              <a:rPr lang="en-CA" b="1" dirty="0">
                <a:hlinkClick r:id="rId2"/>
              </a:rPr>
              <a:t>I will be doing a live version of this song. I don’t own this beat but it works with what I’m saying. </a:t>
            </a:r>
            <a:endParaRPr lang="en-US" b="1" dirty="0">
              <a:hlinkClick r:id="rId2"/>
            </a:endParaRPr>
          </a:p>
          <a:p>
            <a:r>
              <a:rPr lang="en-US" dirty="0">
                <a:hlinkClick r:id="rId2"/>
              </a:rPr>
              <a:t>https://www.youtube.com/watch?v=XcAVGux4Ycs&amp;index=74&amp;list=LLqcZDzqKwhpbn8B8GFPyTRA&amp;t=0s</a:t>
            </a:r>
            <a:r>
              <a:rPr lang="en-US" dirty="0"/>
              <a:t> </a:t>
            </a:r>
          </a:p>
          <a:p>
            <a:r>
              <a:rPr lang="en-US" dirty="0">
                <a:latin typeface="Times New Roman" panose="02020603050405020304" pitchFamily="18" charset="0"/>
                <a:cs typeface="Times New Roman" panose="02020603050405020304" pitchFamily="18" charset="0"/>
              </a:rPr>
              <a:t>Inspiration for writing this song comes from my life and my families lives. It was also inspired by the rappers Earl Sweatshirt and Denzel Curry. </a:t>
            </a:r>
          </a:p>
        </p:txBody>
      </p:sp>
    </p:spTree>
    <p:extLst>
      <p:ext uri="{BB962C8B-B14F-4D97-AF65-F5344CB8AC3E}">
        <p14:creationId xmlns:p14="http://schemas.microsoft.com/office/powerpoint/2010/main" val="368974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D849-AE1F-4D6A-929C-2F3DB90FF09A}"/>
              </a:ext>
            </a:extLst>
          </p:cNvPr>
          <p:cNvSpPr>
            <a:spLocks noGrp="1"/>
          </p:cNvSpPr>
          <p:nvPr>
            <p:ph type="title"/>
          </p:nvPr>
        </p:nvSpPr>
        <p:spPr/>
        <p:txBody>
          <a:bodyPr/>
          <a:lstStyle/>
          <a:p>
            <a:r>
              <a:rPr lang="en-CA" dirty="0"/>
              <a:t>Explaining the Lyrics: </a:t>
            </a:r>
            <a:endParaRPr lang="en-US" dirty="0"/>
          </a:p>
        </p:txBody>
      </p:sp>
      <p:sp>
        <p:nvSpPr>
          <p:cNvPr id="3" name="Content Placeholder 2">
            <a:extLst>
              <a:ext uri="{FF2B5EF4-FFF2-40B4-BE49-F238E27FC236}">
                <a16:creationId xmlns:a16="http://schemas.microsoft.com/office/drawing/2014/main" id="{FB0FEC25-25E4-4A44-9096-42A50EAE4814}"/>
              </a:ext>
            </a:extLst>
          </p:cNvPr>
          <p:cNvSpPr>
            <a:spLocks noGrp="1"/>
          </p:cNvSpPr>
          <p:nvPr>
            <p:ph idx="1"/>
          </p:nvPr>
        </p:nvSpPr>
        <p:spPr>
          <a:xfrm>
            <a:off x="345560" y="1928747"/>
            <a:ext cx="10820400" cy="4024125"/>
          </a:xfrm>
        </p:spPr>
        <p:txBody>
          <a:bodyPr>
            <a:noAutofit/>
          </a:bodyPr>
          <a:lstStyle/>
          <a:p>
            <a:r>
              <a:rPr lang="en-CA" sz="1400" dirty="0"/>
              <a:t>Verse 1:</a:t>
            </a:r>
          </a:p>
          <a:p>
            <a:r>
              <a:rPr lang="en-CA" sz="1400" dirty="0"/>
              <a:t>Sentenced to the hygienist, because I got that Indian virus.</a:t>
            </a:r>
            <a:br>
              <a:rPr lang="en-CA" sz="1400" dirty="0"/>
            </a:br>
            <a:r>
              <a:rPr lang="en-CA" sz="1400" dirty="0"/>
              <a:t>Wish I was more like Leonidas, for my warrior self was vanquished.</a:t>
            </a:r>
            <a:br>
              <a:rPr lang="en-CA" sz="1400" dirty="0"/>
            </a:br>
            <a:r>
              <a:rPr lang="en-CA" sz="1400" dirty="0"/>
              <a:t>Got a sense of anguish, as I don’t even know my own people’s Language.</a:t>
            </a:r>
            <a:br>
              <a:rPr lang="en-CA" sz="1400" dirty="0"/>
            </a:br>
            <a:r>
              <a:rPr lang="en-CA" sz="1400" dirty="0"/>
              <a:t>Why did I get banished from my own land, and these immigrants now hold thee advantage?</a:t>
            </a:r>
            <a:br>
              <a:rPr lang="en-CA" sz="1400" dirty="0"/>
            </a:br>
            <a:r>
              <a:rPr lang="en-CA" sz="1400" dirty="0"/>
              <a:t>Feels like they on a witch hunt, ain’t life a bitch huh?  </a:t>
            </a:r>
            <a:br>
              <a:rPr lang="en-CA" sz="1400" dirty="0"/>
            </a:br>
            <a:r>
              <a:rPr lang="en-CA" sz="1400" dirty="0"/>
              <a:t>Can’t even make a quick buck, because I’m seen as a stupid fuck.</a:t>
            </a:r>
            <a:br>
              <a:rPr lang="en-CA" sz="1400" dirty="0"/>
            </a:br>
            <a:r>
              <a:rPr lang="en-CA" sz="1400" dirty="0"/>
              <a:t>Feel like a sitting duck with the sniper locked, damn is this the feeling of a cuck?</a:t>
            </a:r>
            <a:br>
              <a:rPr lang="en-CA" sz="1400" dirty="0"/>
            </a:br>
            <a:r>
              <a:rPr lang="en-CA" sz="1400" dirty="0"/>
              <a:t>Stories always end up sad but Afterall I’m just the bastard of the brady bunch!</a:t>
            </a:r>
            <a:br>
              <a:rPr lang="en-CA" sz="1400" dirty="0"/>
            </a:br>
            <a:r>
              <a:rPr lang="en-CA" sz="1400" dirty="0"/>
              <a:t>Brown skin cursed kin and a desperate sin so I gotta eat outta garbage’s for lunch. </a:t>
            </a:r>
            <a:br>
              <a:rPr lang="en-CA" sz="1400" dirty="0"/>
            </a:br>
            <a:r>
              <a:rPr lang="en-CA" sz="1400" dirty="0"/>
              <a:t>Trying not to use victimization as a crutch, </a:t>
            </a:r>
            <a:br>
              <a:rPr lang="en-CA" sz="1400" dirty="0"/>
            </a:br>
            <a:r>
              <a:rPr lang="en-CA" sz="1400" dirty="0"/>
              <a:t>but it’s like I’m a kid who got tricked into a game of double Dutch.</a:t>
            </a:r>
            <a:br>
              <a:rPr lang="en-CA" sz="1400" dirty="0"/>
            </a:br>
            <a:r>
              <a:rPr lang="en-CA" sz="1400" dirty="0"/>
              <a:t>Crazy braided brain, deranged rabid rabbit spewing train going down a road of pain.</a:t>
            </a:r>
            <a:br>
              <a:rPr lang="en-CA" sz="1400" dirty="0"/>
            </a:br>
            <a:r>
              <a:rPr lang="en-CA" sz="1400" dirty="0"/>
              <a:t>Come on yawl don’t you want to see the freak from cirque de soleil?</a:t>
            </a:r>
            <a:br>
              <a:rPr lang="en-CA" sz="1400" dirty="0"/>
            </a:br>
            <a:r>
              <a:rPr lang="en-CA" sz="1400" dirty="0"/>
              <a:t>Trying in vain to wash away my shame, but the colour of my skin just won’t go away, oh what a shame!</a:t>
            </a:r>
            <a:br>
              <a:rPr lang="en-CA" sz="1400" dirty="0"/>
            </a:br>
            <a:r>
              <a:rPr lang="en-CA" sz="1400" dirty="0"/>
              <a:t>So, I’m left crying and thinking about dying, hoping to be anything…</a:t>
            </a:r>
            <a:br>
              <a:rPr lang="en-CA" sz="1400" dirty="0"/>
            </a:br>
            <a:r>
              <a:rPr lang="en-CA" sz="1400" dirty="0"/>
              <a:t>that may stray away from my family name.</a:t>
            </a:r>
            <a:br>
              <a:rPr lang="en-CA" sz="1400" dirty="0"/>
            </a:br>
            <a:r>
              <a:rPr lang="en-CA" sz="1400" dirty="0"/>
              <a:t>For I’ve realized that I’m stigmatized by these whitened eyes:</a:t>
            </a:r>
            <a:br>
              <a:rPr lang="en-CA" sz="1400" dirty="0"/>
            </a:br>
            <a:r>
              <a:rPr lang="en-CA" sz="1400" dirty="0"/>
              <a:t>that be educating lies of me being the one to blame!</a:t>
            </a:r>
            <a:endParaRPr lang="en-US" sz="1400" dirty="0"/>
          </a:p>
        </p:txBody>
      </p:sp>
    </p:spTree>
    <p:extLst>
      <p:ext uri="{BB962C8B-B14F-4D97-AF65-F5344CB8AC3E}">
        <p14:creationId xmlns:p14="http://schemas.microsoft.com/office/powerpoint/2010/main" val="244567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700A-5123-4E72-9445-2E5B445E1D54}"/>
              </a:ext>
            </a:extLst>
          </p:cNvPr>
          <p:cNvSpPr>
            <a:spLocks noGrp="1"/>
          </p:cNvSpPr>
          <p:nvPr>
            <p:ph type="title"/>
          </p:nvPr>
        </p:nvSpPr>
        <p:spPr/>
        <p:txBody>
          <a:bodyPr/>
          <a:lstStyle/>
          <a:p>
            <a:r>
              <a:rPr lang="en-CA" dirty="0"/>
              <a:t>Explaining Lyrics continued</a:t>
            </a:r>
            <a:endParaRPr lang="en-US" dirty="0"/>
          </a:p>
        </p:txBody>
      </p:sp>
      <p:sp>
        <p:nvSpPr>
          <p:cNvPr id="3" name="Content Placeholder 2">
            <a:extLst>
              <a:ext uri="{FF2B5EF4-FFF2-40B4-BE49-F238E27FC236}">
                <a16:creationId xmlns:a16="http://schemas.microsoft.com/office/drawing/2014/main" id="{CA8BCA2B-85C0-4DA3-A07E-851DEB8D0080}"/>
              </a:ext>
            </a:extLst>
          </p:cNvPr>
          <p:cNvSpPr>
            <a:spLocks noGrp="1"/>
          </p:cNvSpPr>
          <p:nvPr>
            <p:ph idx="1"/>
          </p:nvPr>
        </p:nvSpPr>
        <p:spPr/>
        <p:txBody>
          <a:bodyPr>
            <a:normAutofit fontScale="25000" lnSpcReduction="20000"/>
          </a:bodyPr>
          <a:lstStyle/>
          <a:p>
            <a:r>
              <a:rPr lang="en-CA" sz="6400" dirty="0"/>
              <a:t>Hook:</a:t>
            </a:r>
          </a:p>
          <a:p>
            <a:r>
              <a:rPr lang="en-CA" sz="5600" dirty="0"/>
              <a:t>No more will I be ok with this forced recital!</a:t>
            </a:r>
            <a:br>
              <a:rPr lang="en-CA" sz="5600" dirty="0"/>
            </a:br>
            <a:r>
              <a:rPr lang="en-CA" sz="5600" dirty="0"/>
              <a:t>No more will I sit idle!</a:t>
            </a:r>
            <a:br>
              <a:rPr lang="en-CA" sz="5600" dirty="0"/>
            </a:br>
            <a:r>
              <a:rPr lang="en-CA" sz="5600" dirty="0"/>
              <a:t>No more patriarchy, and fuck the curse of ham nonsense used to justify you being spiteful! </a:t>
            </a:r>
            <a:br>
              <a:rPr lang="en-CA" sz="5600" dirty="0"/>
            </a:br>
            <a:r>
              <a:rPr lang="en-CA" sz="5600" dirty="0"/>
              <a:t>Fuck your racist sentiments man, my colour doesn’t make me homicidal. </a:t>
            </a:r>
            <a:br>
              <a:rPr lang="en-CA" sz="5600" dirty="0"/>
            </a:br>
            <a:br>
              <a:rPr lang="en-CA" sz="5600" dirty="0"/>
            </a:br>
            <a:r>
              <a:rPr lang="en-CA" sz="5600" dirty="0"/>
              <a:t>Verse2</a:t>
            </a:r>
          </a:p>
          <a:p>
            <a:r>
              <a:rPr lang="en-CA" sz="5600" dirty="0"/>
              <a:t>Brown clown, Down syndrome gnome!</a:t>
            </a:r>
            <a:br>
              <a:rPr lang="en-CA" sz="5600" dirty="0"/>
            </a:br>
            <a:r>
              <a:rPr lang="en-CA" sz="5600" dirty="0"/>
              <a:t>Torn men, torn women left in prison zones!</a:t>
            </a:r>
            <a:br>
              <a:rPr lang="en-CA" sz="5600" dirty="0"/>
            </a:br>
            <a:r>
              <a:rPr lang="en-CA" sz="5600" dirty="0"/>
              <a:t>Burn them, kill them, rape them right in they home! </a:t>
            </a:r>
            <a:br>
              <a:rPr lang="en-CA" sz="5600" dirty="0"/>
            </a:br>
            <a:r>
              <a:rPr lang="en-CA" sz="5600" dirty="0"/>
              <a:t>Don’t frown, don’t make a sound, just stay on the ground.</a:t>
            </a:r>
            <a:br>
              <a:rPr lang="en-CA" sz="5600" dirty="0"/>
            </a:br>
            <a:r>
              <a:rPr lang="en-CA" sz="5600" dirty="0"/>
              <a:t>Hands behind heads, then shot with lead, like a dog from the pound!</a:t>
            </a:r>
            <a:br>
              <a:rPr lang="en-CA" sz="5600" dirty="0"/>
            </a:br>
            <a:r>
              <a:rPr lang="en-CA" sz="5600" dirty="0"/>
              <a:t>Lost and never found, but this just the curse of being brown!</a:t>
            </a:r>
            <a:br>
              <a:rPr lang="en-CA" sz="5600" dirty="0"/>
            </a:br>
            <a:r>
              <a:rPr lang="en-CA" sz="5600" dirty="0"/>
              <a:t>What’s this now?</a:t>
            </a:r>
            <a:br>
              <a:rPr lang="en-CA" sz="5600" dirty="0"/>
            </a:br>
            <a:r>
              <a:rPr lang="en-CA" sz="5600" dirty="0"/>
              <a:t>Nothing but wards of the crown.</a:t>
            </a:r>
            <a:br>
              <a:rPr lang="en-CA" sz="5600" dirty="0"/>
            </a:br>
            <a:r>
              <a:rPr lang="en-CA" sz="5600" dirty="0"/>
              <a:t>Just a bitch, just a glitch, that live in some crack towns!</a:t>
            </a:r>
            <a:br>
              <a:rPr lang="en-CA" sz="5600" dirty="0"/>
            </a:br>
            <a:r>
              <a:rPr lang="en-CA" sz="5600" dirty="0"/>
              <a:t>Or reserves doesn’t matter what the word </a:t>
            </a:r>
            <a:br>
              <a:rPr lang="en-CA" sz="5600" dirty="0"/>
            </a:br>
            <a:r>
              <a:rPr lang="en-CA" sz="5600" dirty="0"/>
              <a:t>Or what the place is when one puts on war paint on top of their savage faces.</a:t>
            </a:r>
            <a:br>
              <a:rPr lang="en-CA" sz="5600" dirty="0"/>
            </a:br>
            <a:r>
              <a:rPr lang="en-CA" sz="5600" dirty="0"/>
              <a:t>Here’s the thing Bitch, I’m not scared of staring ya down #</a:t>
            </a:r>
            <a:r>
              <a:rPr lang="en-CA" sz="5600" dirty="0" err="1"/>
              <a:t>okacrisis</a:t>
            </a:r>
            <a:r>
              <a:rPr lang="en-CA" sz="5600" dirty="0"/>
              <a:t>!</a:t>
            </a:r>
            <a:br>
              <a:rPr lang="en-CA" sz="5600" dirty="0"/>
            </a:br>
            <a:r>
              <a:rPr lang="en-CA" sz="5600" dirty="0"/>
              <a:t>For as see it colonists are no different than </a:t>
            </a:r>
            <a:r>
              <a:rPr lang="en-CA" sz="5600" dirty="0" err="1"/>
              <a:t>isis</a:t>
            </a:r>
            <a:r>
              <a:rPr lang="en-CA" sz="5600" dirty="0"/>
              <a:t>. </a:t>
            </a:r>
            <a:br>
              <a:rPr lang="en-CA" sz="5600" dirty="0"/>
            </a:br>
            <a:r>
              <a:rPr lang="en-CA" sz="5600" dirty="0"/>
              <a:t>I know we deal with vices, </a:t>
            </a:r>
            <a:br>
              <a:rPr lang="en-CA" sz="5600" dirty="0"/>
            </a:br>
            <a:r>
              <a:rPr lang="en-CA" sz="5600" dirty="0"/>
              <a:t>But it’s just the effects of dealing with your hepatitis!</a:t>
            </a:r>
            <a:br>
              <a:rPr lang="en-CA" sz="5600" dirty="0"/>
            </a:br>
            <a:r>
              <a:rPr lang="en-CA" sz="5600" dirty="0"/>
              <a:t>And I just might be bias,</a:t>
            </a:r>
            <a:br>
              <a:rPr lang="en-CA" sz="5600" dirty="0"/>
            </a:br>
            <a:r>
              <a:rPr lang="en-CA" sz="5600" dirty="0"/>
              <a:t>But at least I’m not a delusional racist!</a:t>
            </a:r>
            <a:br>
              <a:rPr lang="en-CA" sz="5600" dirty="0"/>
            </a:br>
            <a:r>
              <a:rPr lang="en-CA" sz="5600" dirty="0"/>
              <a:t>It doesn’t matter if it’s Past, present or future violence,</a:t>
            </a:r>
            <a:br>
              <a:rPr lang="en-CA" sz="5600" dirty="0"/>
            </a:br>
            <a:r>
              <a:rPr lang="en-CA" sz="5600" dirty="0"/>
              <a:t>I think it’s about time to end the silence!</a:t>
            </a:r>
            <a:endParaRPr lang="en-US" sz="5600" dirty="0"/>
          </a:p>
        </p:txBody>
      </p:sp>
    </p:spTree>
    <p:extLst>
      <p:ext uri="{BB962C8B-B14F-4D97-AF65-F5344CB8AC3E}">
        <p14:creationId xmlns:p14="http://schemas.microsoft.com/office/powerpoint/2010/main" val="165965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4941-688A-488C-9441-1409E76F2A5E}"/>
              </a:ext>
            </a:extLst>
          </p:cNvPr>
          <p:cNvSpPr>
            <a:spLocks noGrp="1"/>
          </p:cNvSpPr>
          <p:nvPr>
            <p:ph type="title"/>
          </p:nvPr>
        </p:nvSpPr>
        <p:spPr>
          <a:xfrm>
            <a:off x="3370521" y="297712"/>
            <a:ext cx="3561907" cy="2137144"/>
          </a:xfrm>
        </p:spPr>
        <p:txBody>
          <a:bodyPr/>
          <a:lstStyle/>
          <a:p>
            <a:r>
              <a:rPr lang="en-CA" dirty="0"/>
              <a:t>Questions?</a:t>
            </a:r>
            <a:endParaRPr lang="en-US" dirty="0"/>
          </a:p>
        </p:txBody>
      </p:sp>
      <p:pic>
        <p:nvPicPr>
          <p:cNvPr id="3" name="Picture 2">
            <a:extLst>
              <a:ext uri="{FF2B5EF4-FFF2-40B4-BE49-F238E27FC236}">
                <a16:creationId xmlns:a16="http://schemas.microsoft.com/office/drawing/2014/main" id="{667EAE8F-2FCA-4BA3-8FA5-98C89726A9BE}"/>
              </a:ext>
            </a:extLst>
          </p:cNvPr>
          <p:cNvPicPr>
            <a:picLocks noChangeAspect="1"/>
          </p:cNvPicPr>
          <p:nvPr/>
        </p:nvPicPr>
        <p:blipFill>
          <a:blip r:embed="rId2"/>
          <a:stretch>
            <a:fillRect/>
          </a:stretch>
        </p:blipFill>
        <p:spPr>
          <a:xfrm>
            <a:off x="1403496" y="1705861"/>
            <a:ext cx="8630093" cy="4854427"/>
          </a:xfrm>
          <a:prstGeom prst="rect">
            <a:avLst/>
          </a:prstGeom>
        </p:spPr>
      </p:pic>
    </p:spTree>
    <p:extLst>
      <p:ext uri="{BB962C8B-B14F-4D97-AF65-F5344CB8AC3E}">
        <p14:creationId xmlns:p14="http://schemas.microsoft.com/office/powerpoint/2010/main" val="3678423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0355-A76F-4B8D-B08E-21366282FF44}"/>
              </a:ext>
            </a:extLst>
          </p:cNvPr>
          <p:cNvSpPr>
            <a:spLocks noGrp="1"/>
          </p:cNvSpPr>
          <p:nvPr>
            <p:ph type="title"/>
          </p:nvPr>
        </p:nvSpPr>
        <p:spPr/>
        <p:txBody>
          <a:bodyPr/>
          <a:lstStyle/>
          <a:p>
            <a:r>
              <a:rPr lang="en-CA" dirty="0"/>
              <a:t>References:</a:t>
            </a:r>
            <a:endParaRPr lang="en-US" dirty="0"/>
          </a:p>
        </p:txBody>
      </p:sp>
      <p:sp>
        <p:nvSpPr>
          <p:cNvPr id="3" name="Content Placeholder 2">
            <a:extLst>
              <a:ext uri="{FF2B5EF4-FFF2-40B4-BE49-F238E27FC236}">
                <a16:creationId xmlns:a16="http://schemas.microsoft.com/office/drawing/2014/main" id="{B772E2C0-A875-4CA1-8ED0-0C61857FB499}"/>
              </a:ext>
            </a:extLst>
          </p:cNvPr>
          <p:cNvSpPr>
            <a:spLocks noGrp="1"/>
          </p:cNvSpPr>
          <p:nvPr>
            <p:ph idx="1"/>
          </p:nvPr>
        </p:nvSpPr>
        <p:spPr/>
        <p:txBody>
          <a:bodyPr>
            <a:normAutofit fontScale="85000" lnSpcReduction="20000"/>
          </a:bodyPr>
          <a:lstStyle/>
          <a:p>
            <a:r>
              <a:rPr lang="en-CA" dirty="0">
                <a:latin typeface="Times New Roman" panose="02020603050405020304" pitchFamily="18" charset="0"/>
                <a:cs typeface="Times New Roman" panose="02020603050405020304" pitchFamily="18" charset="0"/>
              </a:rPr>
              <a:t>Wab Kinew. Soap Box.</a:t>
            </a:r>
          </a:p>
          <a:p>
            <a:pPr marL="0" indent="0">
              <a:buNone/>
            </a:pPr>
            <a:r>
              <a:rPr lang="en-CA" i="1" dirty="0">
                <a:latin typeface="Times New Roman" panose="02020603050405020304" pitchFamily="18" charset="0"/>
                <a:cs typeface="Times New Roman" panose="02020603050405020304" pitchFamily="18" charset="0"/>
              </a:rPr>
              <a:t>       Canadian Broadcasting Corporation</a:t>
            </a:r>
            <a:r>
              <a:rPr lang="en-CA" dirty="0"/>
              <a:t>. </a:t>
            </a:r>
            <a:r>
              <a:rPr lang="en-CA" dirty="0">
                <a:latin typeface="Times New Roman" panose="02020603050405020304" pitchFamily="18" charset="0"/>
                <a:cs typeface="Times New Roman" panose="02020603050405020304" pitchFamily="18" charset="0"/>
              </a:rPr>
              <a:t>(2015).</a:t>
            </a:r>
          </a:p>
          <a:p>
            <a:pPr marL="0" indent="0">
              <a:buNone/>
            </a:pPr>
            <a:r>
              <a:rPr lang="en-CA" dirty="0"/>
              <a:t>       </a:t>
            </a:r>
            <a:r>
              <a:rPr lang="en-CA" dirty="0">
                <a:hlinkClick r:id="rId2"/>
              </a:rPr>
              <a:t>https://commonword.ca</a:t>
            </a:r>
            <a:r>
              <a:rPr lang="en-CA" dirty="0"/>
              <a:t>. </a:t>
            </a:r>
          </a:p>
          <a:p>
            <a:pPr marL="0" indent="0">
              <a:buNone/>
            </a:pPr>
            <a:endParaRPr lang="en-CA" dirty="0"/>
          </a:p>
          <a:p>
            <a:r>
              <a:rPr lang="en-CA" dirty="0"/>
              <a:t> </a:t>
            </a:r>
            <a:r>
              <a:rPr lang="en-CA" dirty="0">
                <a:latin typeface="Times New Roman" panose="02020603050405020304" pitchFamily="18" charset="0"/>
                <a:cs typeface="Times New Roman" panose="02020603050405020304" pitchFamily="18" charset="0"/>
              </a:rPr>
              <a:t>Abraham Lincoln. A House Divided Speech.</a:t>
            </a:r>
          </a:p>
          <a:p>
            <a:pPr marL="0" indent="0">
              <a:buNone/>
            </a:pPr>
            <a:r>
              <a:rPr lang="en-CA" dirty="0">
                <a:latin typeface="Times New Roman" panose="02020603050405020304" pitchFamily="18" charset="0"/>
                <a:cs typeface="Times New Roman" panose="02020603050405020304" pitchFamily="18" charset="0"/>
              </a:rPr>
              <a:t>       </a:t>
            </a:r>
            <a:r>
              <a:rPr lang="en-CA" i="1" dirty="0">
                <a:latin typeface="Times New Roman" panose="02020603050405020304" pitchFamily="18" charset="0"/>
                <a:cs typeface="Times New Roman" panose="02020603050405020304" pitchFamily="18" charset="0"/>
              </a:rPr>
              <a:t>Spring field, Illinois. </a:t>
            </a:r>
            <a:r>
              <a:rPr lang="en-CA" dirty="0">
                <a:latin typeface="Times New Roman" panose="02020603050405020304" pitchFamily="18" charset="0"/>
                <a:cs typeface="Times New Roman" panose="02020603050405020304" pitchFamily="18" charset="0"/>
              </a:rPr>
              <a:t>June. 16</a:t>
            </a:r>
            <a:r>
              <a:rPr lang="en-CA" baseline="30000" dirty="0">
                <a:latin typeface="Times New Roman" panose="02020603050405020304" pitchFamily="18" charset="0"/>
                <a:cs typeface="Times New Roman" panose="02020603050405020304" pitchFamily="18" charset="0"/>
              </a:rPr>
              <a:t>th</a:t>
            </a:r>
            <a:r>
              <a:rPr lang="en-CA" dirty="0">
                <a:latin typeface="Times New Roman" panose="02020603050405020304" pitchFamily="18" charset="0"/>
                <a:cs typeface="Times New Roman" panose="02020603050405020304" pitchFamily="18" charset="0"/>
              </a:rPr>
              <a:t>, 1858.</a:t>
            </a:r>
          </a:p>
          <a:p>
            <a:pPr marL="0" indent="0">
              <a:buNone/>
            </a:pPr>
            <a:r>
              <a:rPr lang="en-CA"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hlinkClick r:id="rId3"/>
              </a:rPr>
              <a:t>http://www.abrahamlincolnonline.org/lincoln/speeches/house.htm</a:t>
            </a:r>
            <a:r>
              <a:rPr lang="en-CA" dirty="0">
                <a:latin typeface="Times New Roman" panose="02020603050405020304" pitchFamily="18" charset="0"/>
                <a:cs typeface="Times New Roman" panose="02020603050405020304" pitchFamily="18" charset="0"/>
              </a:rPr>
              <a:t> </a:t>
            </a:r>
          </a:p>
          <a:p>
            <a:r>
              <a:rPr lang="en-CA" dirty="0">
                <a:latin typeface="Times New Roman" panose="02020603050405020304" pitchFamily="18" charset="0"/>
                <a:cs typeface="Times New Roman" panose="02020603050405020304" pitchFamily="18" charset="0"/>
              </a:rPr>
              <a:t> Zartman, Julie. Settler: Identity and colonialism in the 21</a:t>
            </a:r>
            <a:r>
              <a:rPr lang="en-CA" baseline="30000" dirty="0">
                <a:latin typeface="Times New Roman" panose="02020603050405020304" pitchFamily="18" charset="0"/>
                <a:cs typeface="Times New Roman" panose="02020603050405020304" pitchFamily="18" charset="0"/>
              </a:rPr>
              <a:t>st</a:t>
            </a:r>
            <a:r>
              <a:rPr lang="en-CA" dirty="0">
                <a:latin typeface="Times New Roman" panose="02020603050405020304" pitchFamily="18" charset="0"/>
                <a:cs typeface="Times New Roman" panose="02020603050405020304" pitchFamily="18" charset="0"/>
              </a:rPr>
              <a:t> century Canada.</a:t>
            </a:r>
          </a:p>
          <a:p>
            <a:pPr marL="0" indent="0">
              <a:buNone/>
            </a:pPr>
            <a:r>
              <a:rPr lang="en-CA" dirty="0">
                <a:latin typeface="Times New Roman" panose="02020603050405020304" pitchFamily="18" charset="0"/>
                <a:cs typeface="Times New Roman" panose="02020603050405020304" pitchFamily="18" charset="0"/>
              </a:rPr>
              <a:t>        </a:t>
            </a:r>
            <a:r>
              <a:rPr lang="en-CA" i="1" dirty="0">
                <a:latin typeface="Times New Roman" panose="02020603050405020304" pitchFamily="18" charset="0"/>
                <a:cs typeface="Times New Roman" panose="02020603050405020304" pitchFamily="18" charset="0"/>
              </a:rPr>
              <a:t>The Canadian Journal of Native studies. </a:t>
            </a:r>
            <a:r>
              <a:rPr lang="en-CA" dirty="0">
                <a:latin typeface="Times New Roman" panose="02020603050405020304" pitchFamily="18" charset="0"/>
                <a:cs typeface="Times New Roman" panose="02020603050405020304" pitchFamily="18" charset="0"/>
              </a:rPr>
              <a:t>(2016).</a:t>
            </a:r>
            <a:endParaRPr lang="en-US" dirty="0">
              <a:latin typeface="Times New Roman" panose="02020603050405020304" pitchFamily="18" charset="0"/>
              <a:cs typeface="Times New Roman" panose="02020603050405020304" pitchFamily="18" charset="0"/>
            </a:endParaRPr>
          </a:p>
          <a:p>
            <a:pPr marL="0" indent="0">
              <a:buNone/>
            </a:pPr>
            <a:r>
              <a:rPr lang="en-CA" dirty="0">
                <a:latin typeface="Times New Roman" panose="02020603050405020304" pitchFamily="18" charset="0"/>
                <a:cs typeface="Times New Roman" panose="02020603050405020304" pitchFamily="18" charset="0"/>
              </a:rPr>
              <a:t>        Vol.36, Issue.1. pp. 241-244. </a:t>
            </a:r>
          </a:p>
          <a:p>
            <a:pPr marL="0" indent="0">
              <a:buNone/>
            </a:pPr>
            <a:r>
              <a:rPr lang="en-CA" dirty="0">
                <a:latin typeface="Times New Roman" panose="02020603050405020304" pitchFamily="18" charset="0"/>
                <a:cs typeface="Times New Roman" panose="02020603050405020304" pitchFamily="18" charset="0"/>
              </a:rPr>
              <a:t>         Canadian Business and Current Affairs Database. ISSN: 07153244.</a:t>
            </a:r>
          </a:p>
          <a:p>
            <a:pPr marL="0" indent="0">
              <a:buNone/>
            </a:pPr>
            <a:r>
              <a:rPr lang="en-CA" dirty="0">
                <a:latin typeface="Times New Roman" panose="02020603050405020304" pitchFamily="18" charset="0"/>
                <a:cs typeface="Times New Roman" panose="02020603050405020304" pitchFamily="18" charset="0"/>
              </a:rPr>
              <a:t>        DOI: </a:t>
            </a:r>
            <a:r>
              <a:rPr lang="en-US" dirty="0">
                <a:latin typeface="Times New Roman" panose="02020603050405020304" pitchFamily="18" charset="0"/>
                <a:cs typeface="Times New Roman" panose="02020603050405020304" pitchFamily="18" charset="0"/>
                <a:hlinkClick r:id="rId4"/>
              </a:rPr>
              <a:t>https://search.proquest.com/docview/1826237379?accountid=12368</a:t>
            </a:r>
            <a:r>
              <a:rPr lang="en-US" dirty="0">
                <a:latin typeface="Times New Roman" panose="02020603050405020304" pitchFamily="18" charset="0"/>
                <a:cs typeface="Times New Roman" panose="02020603050405020304" pitchFamily="18" charset="0"/>
              </a:rPr>
              <a:t> </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787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CE8B-A650-477A-B0DE-80961D9EB325}"/>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Covert Racism versus Operant Racism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4580F57-572B-4235-9B92-AAA7A5722339}"/>
              </a:ext>
            </a:extLst>
          </p:cNvPr>
          <p:cNvSpPr>
            <a:spLocks noGrp="1"/>
          </p:cNvSpPr>
          <p:nvPr>
            <p:ph idx="1"/>
          </p:nvPr>
        </p:nvSpPr>
        <p:spPr/>
        <p:txBody>
          <a:bodyPr>
            <a:normAutofit/>
          </a:bodyPr>
          <a:lstStyle/>
          <a:p>
            <a:r>
              <a:rPr lang="en-CA" sz="2400" dirty="0">
                <a:latin typeface="Times New Roman" panose="02020603050405020304" pitchFamily="18" charset="0"/>
                <a:cs typeface="Times New Roman" panose="02020603050405020304" pitchFamily="18" charset="0"/>
              </a:rPr>
              <a:t> 2 of my Key Terms:</a:t>
            </a:r>
          </a:p>
          <a:p>
            <a:r>
              <a:rPr lang="en-CA" sz="2400" dirty="0">
                <a:latin typeface="Times New Roman" panose="02020603050405020304" pitchFamily="18" charset="0"/>
                <a:cs typeface="Times New Roman" panose="02020603050405020304" pitchFamily="18" charset="0"/>
              </a:rPr>
              <a:t>Some racism is disguised or subtle or ingrained/institutionalized such as covert racism.</a:t>
            </a:r>
          </a:p>
          <a:p>
            <a:r>
              <a:rPr lang="en-CA" sz="2400" dirty="0">
                <a:latin typeface="Times New Roman" panose="02020603050405020304" pitchFamily="18" charset="0"/>
                <a:cs typeface="Times New Roman" panose="02020603050405020304" pitchFamily="18" charset="0"/>
              </a:rPr>
              <a:t>However, other types of racism are more blatant and obvious which is known as Operant Racism</a:t>
            </a:r>
          </a:p>
          <a:p>
            <a:r>
              <a:rPr lang="en-CA" sz="2400" dirty="0">
                <a:latin typeface="Times New Roman" panose="02020603050405020304" pitchFamily="18" charset="0"/>
                <a:cs typeface="Times New Roman" panose="02020603050405020304" pitchFamily="18" charset="0"/>
              </a:rPr>
              <a:t>Institutionalized Racism is a type of racism ingrained within structures/foundations of society such as Laws, policies or Acts. I.e. Indian Act</a:t>
            </a:r>
          </a:p>
        </p:txBody>
      </p:sp>
    </p:spTree>
    <p:extLst>
      <p:ext uri="{BB962C8B-B14F-4D97-AF65-F5344CB8AC3E}">
        <p14:creationId xmlns:p14="http://schemas.microsoft.com/office/powerpoint/2010/main" val="199128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F78E-2117-47D2-B3A1-6240D51980B3}"/>
              </a:ext>
            </a:extLst>
          </p:cNvPr>
          <p:cNvSpPr>
            <a:spLocks noGrp="1"/>
          </p:cNvSpPr>
          <p:nvPr>
            <p:ph type="title"/>
          </p:nvPr>
        </p:nvSpPr>
        <p:spPr/>
        <p:txBody>
          <a:bodyPr/>
          <a:lstStyle/>
          <a:p>
            <a:r>
              <a:rPr lang="en-CA" dirty="0"/>
              <a:t>References Cont’d…</a:t>
            </a:r>
            <a:endParaRPr lang="en-US" dirty="0"/>
          </a:p>
        </p:txBody>
      </p:sp>
      <p:sp>
        <p:nvSpPr>
          <p:cNvPr id="3" name="Content Placeholder 2">
            <a:extLst>
              <a:ext uri="{FF2B5EF4-FFF2-40B4-BE49-F238E27FC236}">
                <a16:creationId xmlns:a16="http://schemas.microsoft.com/office/drawing/2014/main" id="{1A649894-D2E6-4EE2-873C-14880FDB97B5}"/>
              </a:ext>
            </a:extLst>
          </p:cNvPr>
          <p:cNvSpPr>
            <a:spLocks noGrp="1"/>
          </p:cNvSpPr>
          <p:nvPr>
            <p:ph idx="1"/>
          </p:nvPr>
        </p:nvSpPr>
        <p:spPr/>
        <p:txBody>
          <a:bodyPr/>
          <a:lstStyle/>
          <a:p>
            <a:r>
              <a:rPr lang="en-CA" dirty="0"/>
              <a:t>Fiona, Macdonald. Democratic Multi-culturalism: A political approach…</a:t>
            </a:r>
          </a:p>
          <a:p>
            <a:pPr marL="0" indent="0">
              <a:buNone/>
            </a:pPr>
            <a:r>
              <a:rPr lang="en-CA" dirty="0"/>
              <a:t>        </a:t>
            </a:r>
            <a:r>
              <a:rPr lang="en-CA" i="1" dirty="0">
                <a:latin typeface="Times New Roman" panose="02020603050405020304" pitchFamily="18" charset="0"/>
                <a:cs typeface="Times New Roman" panose="02020603050405020304" pitchFamily="18" charset="0"/>
              </a:rPr>
              <a:t>Constellations: An International Journal of Critical and Democratic Theory. (2014)</a:t>
            </a:r>
          </a:p>
          <a:p>
            <a:pPr marL="0" indent="0">
              <a:buNone/>
            </a:pPr>
            <a:r>
              <a:rPr lang="en-CA" dirty="0">
                <a:latin typeface="Times New Roman" panose="02020603050405020304" pitchFamily="18" charset="0"/>
                <a:cs typeface="Times New Roman" panose="02020603050405020304" pitchFamily="18" charset="0"/>
              </a:rPr>
              <a:t>         Vol. 21, Issue:4</a:t>
            </a:r>
            <a:r>
              <a:rPr lang="en-CA" i="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ISSN: 1351-0487. DOI: </a:t>
            </a:r>
            <a:r>
              <a:rPr lang="en-US" dirty="0">
                <a:latin typeface="Times New Roman" panose="02020603050405020304" pitchFamily="18" charset="0"/>
                <a:cs typeface="Times New Roman" panose="02020603050405020304" pitchFamily="18" charset="0"/>
              </a:rPr>
              <a:t>10.1111/1467-8675.12095. </a:t>
            </a:r>
          </a:p>
          <a:p>
            <a:r>
              <a:rPr lang="en-C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James, Lorimer. The Final Report of the Truth and Reconciliation Commission of Canada.</a:t>
            </a:r>
          </a:p>
          <a:p>
            <a:pPr marL="0" indent="0">
              <a:buNone/>
            </a:pPr>
            <a:r>
              <a:rPr lang="en-C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(2015). Vol 1. ISSN: 978145941067</a:t>
            </a:r>
            <a:r>
              <a:rPr lang="en-US" dirty="0"/>
              <a:t>. </a:t>
            </a:r>
          </a:p>
          <a:p>
            <a:r>
              <a:rPr lang="en-C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Truth and Reconciliation Act. Call to Action.</a:t>
            </a:r>
          </a:p>
          <a:p>
            <a:pPr marL="0" indent="0">
              <a:buNone/>
            </a:pPr>
            <a:r>
              <a:rPr lang="en-C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Commission of Canada. </a:t>
            </a:r>
            <a:r>
              <a:rPr lang="en-US" dirty="0">
                <a:latin typeface="Times New Roman" panose="02020603050405020304" pitchFamily="18" charset="0"/>
                <a:cs typeface="Times New Roman" panose="02020603050405020304" pitchFamily="18" charset="0"/>
              </a:rPr>
              <a:t>Winnipeg, Manitoba. (2012).</a:t>
            </a:r>
          </a:p>
          <a:p>
            <a:pPr marL="0" indent="0">
              <a:buNone/>
            </a:pPr>
            <a:r>
              <a:rPr lang="en-C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2"/>
              </a:rPr>
              <a:t>http://www.trc.ca/websites/trcinstitution/File/2015/Findings/Calls_to_Action_English2.pdf</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56907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3227-731F-4C14-A817-918FBD5DC2FD}"/>
              </a:ext>
            </a:extLst>
          </p:cNvPr>
          <p:cNvSpPr>
            <a:spLocks noGrp="1"/>
          </p:cNvSpPr>
          <p:nvPr>
            <p:ph type="title"/>
          </p:nvPr>
        </p:nvSpPr>
        <p:spPr/>
        <p:txBody>
          <a:bodyPr/>
          <a:lstStyle/>
          <a:p>
            <a:r>
              <a:rPr lang="en-CA" dirty="0"/>
              <a:t>References cont’d…</a:t>
            </a:r>
            <a:endParaRPr lang="en-US" dirty="0"/>
          </a:p>
        </p:txBody>
      </p:sp>
      <p:sp>
        <p:nvSpPr>
          <p:cNvPr id="3" name="Content Placeholder 2">
            <a:extLst>
              <a:ext uri="{FF2B5EF4-FFF2-40B4-BE49-F238E27FC236}">
                <a16:creationId xmlns:a16="http://schemas.microsoft.com/office/drawing/2014/main" id="{26B7D98C-CAEB-4756-AA80-D9269094285F}"/>
              </a:ext>
            </a:extLst>
          </p:cNvPr>
          <p:cNvSpPr>
            <a:spLocks noGrp="1"/>
          </p:cNvSpPr>
          <p:nvPr>
            <p:ph idx="1"/>
          </p:nvPr>
        </p:nvSpPr>
        <p:spPr/>
        <p:txBody>
          <a:bodyPr/>
          <a:lstStyle/>
          <a:p>
            <a:r>
              <a:rPr lang="en-CA" dirty="0">
                <a:latin typeface="Times New Roman" panose="02020603050405020304" pitchFamily="18" charset="0"/>
                <a:cs typeface="Times New Roman" panose="02020603050405020304" pitchFamily="18" charset="0"/>
              </a:rPr>
              <a:t>Diane G. Symbaluk, &amp; Tami M. Bereska. Sociology In Action: A Canadian Perspective.</a:t>
            </a:r>
          </a:p>
          <a:p>
            <a:pPr marL="0" indent="0">
              <a:buNone/>
            </a:pPr>
            <a:r>
              <a:rPr lang="en-CA" dirty="0">
                <a:latin typeface="Times New Roman" panose="02020603050405020304" pitchFamily="18" charset="0"/>
                <a:cs typeface="Times New Roman" panose="02020603050405020304" pitchFamily="18" charset="0"/>
              </a:rPr>
              <a:t>         </a:t>
            </a:r>
            <a:r>
              <a:rPr lang="en-CA" i="1" dirty="0">
                <a:latin typeface="Times New Roman" panose="02020603050405020304" pitchFamily="18" charset="0"/>
                <a:cs typeface="Times New Roman" panose="02020603050405020304" pitchFamily="18" charset="0"/>
              </a:rPr>
              <a:t>Nelson Education</a:t>
            </a:r>
            <a:r>
              <a:rPr lang="en-CA" dirty="0">
                <a:latin typeface="Times New Roman" panose="02020603050405020304" pitchFamily="18" charset="0"/>
                <a:cs typeface="Times New Roman" panose="02020603050405020304" pitchFamily="18" charset="0"/>
              </a:rPr>
              <a:t>. Second Edition. </a:t>
            </a:r>
          </a:p>
          <a:p>
            <a:pPr marL="0" indent="0">
              <a:buNone/>
            </a:pPr>
            <a:r>
              <a:rPr lang="en-CA" dirty="0">
                <a:latin typeface="Times New Roman" panose="02020603050405020304" pitchFamily="18" charset="0"/>
                <a:cs typeface="Times New Roman" panose="02020603050405020304" pitchFamily="18" charset="0"/>
              </a:rPr>
              <a:t>         MacEwan University. 2016.</a:t>
            </a:r>
          </a:p>
          <a:p>
            <a:r>
              <a:rPr lang="en-CA" dirty="0">
                <a:latin typeface="Times New Roman" panose="02020603050405020304" pitchFamily="18" charset="0"/>
                <a:cs typeface="Times New Roman" panose="02020603050405020304" pitchFamily="18" charset="0"/>
              </a:rPr>
              <a:t> Chelsea, Vowel. Indigenous Writes: a guide to First Nations, Metis, and Inuit           	issues in Canada. </a:t>
            </a:r>
            <a:r>
              <a:rPr lang="en-CA" i="1" dirty="0">
                <a:latin typeface="Times New Roman" panose="02020603050405020304" pitchFamily="18" charset="0"/>
                <a:cs typeface="Times New Roman" panose="02020603050405020304" pitchFamily="18" charset="0"/>
              </a:rPr>
              <a:t>Highwater Press. </a:t>
            </a:r>
          </a:p>
          <a:p>
            <a:pPr marL="0" indent="0">
              <a:buNone/>
            </a:pPr>
            <a:r>
              <a:rPr lang="en-CA" i="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Canada Council for the Arts. 2016.</a:t>
            </a:r>
          </a:p>
          <a:p>
            <a:r>
              <a:rPr lang="en-CA" dirty="0">
                <a:latin typeface="Times New Roman" panose="02020603050405020304" pitchFamily="18" charset="0"/>
                <a:cs typeface="Times New Roman" panose="02020603050405020304" pitchFamily="18" charset="0"/>
              </a:rPr>
              <a:t> James, Lorimer &amp; Company. Final Report of the Truth and Reconciliation Commission of 	Canada. </a:t>
            </a:r>
            <a:r>
              <a:rPr lang="en-CA" i="1" dirty="0">
                <a:latin typeface="Times New Roman" panose="02020603050405020304" pitchFamily="18" charset="0"/>
                <a:cs typeface="Times New Roman" panose="02020603050405020304" pitchFamily="18" charset="0"/>
              </a:rPr>
              <a:t>Library and Archives Canada Cataloguing. </a:t>
            </a:r>
          </a:p>
          <a:p>
            <a:pPr marL="0" indent="0">
              <a:buNone/>
            </a:pPr>
            <a:r>
              <a:rPr lang="en-CA" i="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Commission of Canada. Volume one: Summary. 2015.</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54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acism towards natives">
            <a:extLst>
              <a:ext uri="{FF2B5EF4-FFF2-40B4-BE49-F238E27FC236}">
                <a16:creationId xmlns:a16="http://schemas.microsoft.com/office/drawing/2014/main" id="{8325F2D9-290C-499B-B25D-F5C7C0B0F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221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leveland indians racism">
            <a:extLst>
              <a:ext uri="{FF2B5EF4-FFF2-40B4-BE49-F238E27FC236}">
                <a16:creationId xmlns:a16="http://schemas.microsoft.com/office/drawing/2014/main" id="{E6AD71EC-1B8E-4415-91F9-DF8B7AD8A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250" y="67961"/>
            <a:ext cx="6341750" cy="672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0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2557-8D68-4624-B476-F6F8380DF326}"/>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	My Articles main points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BFA517-DE16-4772-B615-33CECD9949D1}"/>
              </a:ext>
            </a:extLst>
          </p:cNvPr>
          <p:cNvSpPr>
            <a:spLocks noGrp="1"/>
          </p:cNvSpPr>
          <p:nvPr>
            <p:ph sz="half" idx="1"/>
          </p:nvPr>
        </p:nvSpPr>
        <p:spPr/>
        <p:txBody>
          <a:bodyPr>
            <a:normAutofit/>
          </a:bodyPr>
          <a:lstStyle/>
          <a:p>
            <a:r>
              <a:rPr lang="en-CA" sz="1800" dirty="0">
                <a:latin typeface="Times New Roman" panose="02020603050405020304" pitchFamily="18" charset="0"/>
                <a:cs typeface="Times New Roman" panose="02020603050405020304" pitchFamily="18" charset="0"/>
              </a:rPr>
              <a:t>The main points of my articles focus on decolonization, settler/colonizer’s benefitting the most from institutionalized laws of the Government. Allowing aboriginals autonomy over themselves and issues with multi-culturalism. </a:t>
            </a:r>
          </a:p>
          <a:p>
            <a:r>
              <a:rPr lang="en-CA" sz="1800" dirty="0">
                <a:latin typeface="Times New Roman" panose="02020603050405020304" pitchFamily="18" charset="0"/>
                <a:cs typeface="Times New Roman" panose="02020603050405020304" pitchFamily="18" charset="0"/>
              </a:rPr>
              <a:t>Key Terms:</a:t>
            </a:r>
          </a:p>
          <a:p>
            <a:pPr marL="0" indent="0">
              <a:buNone/>
            </a:pPr>
            <a:r>
              <a:rPr lang="en-CA" sz="1800" dirty="0">
                <a:latin typeface="Times New Roman" panose="02020603050405020304" pitchFamily="18" charset="0"/>
                <a:cs typeface="Times New Roman" panose="02020603050405020304" pitchFamily="18" charset="0"/>
              </a:rPr>
              <a:t>3. Decolonization: Is the unravelling of the effects of colonialism: where a nation creates and maintains it’s superiority over one or more territories. </a:t>
            </a:r>
          </a:p>
          <a:p>
            <a:r>
              <a:rPr lang="en-CA" sz="1800" dirty="0">
                <a:latin typeface="Times New Roman" panose="02020603050405020304" pitchFamily="18" charset="0"/>
                <a:cs typeface="Times New Roman" panose="02020603050405020304" pitchFamily="18" charset="0"/>
              </a:rPr>
              <a:t>Settler/colonizer’s benefitting from institutionalized refers to white privilege and how their values are greater than another’s and the way their laws benefit white people and not other people of colour.</a:t>
            </a:r>
            <a:endParaRPr lang="en-US" sz="18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EEDEBFC0-0A2B-4B62-9D15-0A59BA3E84E9}"/>
              </a:ext>
            </a:extLst>
          </p:cNvPr>
          <p:cNvSpPr>
            <a:spLocks noGrp="1"/>
          </p:cNvSpPr>
          <p:nvPr>
            <p:ph sz="half" idx="2"/>
          </p:nvPr>
        </p:nvSpPr>
        <p:spPr>
          <a:xfrm>
            <a:off x="6406116" y="2146713"/>
            <a:ext cx="5334000" cy="4024125"/>
          </a:xfrm>
        </p:spPr>
        <p:txBody>
          <a:bodyPr>
            <a:normAutofit/>
          </a:bodyPr>
          <a:lstStyle/>
          <a:p>
            <a:r>
              <a:rPr lang="en-CA" sz="2000" dirty="0">
                <a:latin typeface="Times New Roman" panose="02020603050405020304" pitchFamily="18" charset="0"/>
                <a:cs typeface="Times New Roman" panose="02020603050405020304" pitchFamily="18" charset="0"/>
              </a:rPr>
              <a:t>3. Autonomy: Self-government of one’s land or territory and decided what laws, bi-laws, etc. are apart of that land.</a:t>
            </a:r>
          </a:p>
          <a:p>
            <a:r>
              <a:rPr lang="en-CA" sz="2000" dirty="0">
                <a:latin typeface="Times New Roman" panose="02020603050405020304" pitchFamily="18" charset="0"/>
                <a:cs typeface="Times New Roman" panose="02020603050405020304" pitchFamily="18" charset="0"/>
              </a:rPr>
              <a:t>“The multi-Cultural model is highly vulnerable to co-operation by Canadian Governments. This vulnerability is in large part due to the fact that multi-cultural citizenship is exclusively framed as a cultural issue that excludes any in depth discussion of the political relationships and processes required for meaningful Indigenous autonomy.” (Fiona, Macdonald.)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18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093D-A03D-4193-AB34-2E4A81D33032}"/>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Quotes from my sources: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18FAAA-8E7B-4EC0-AF18-FF5854E80016}"/>
              </a:ext>
            </a:extLst>
          </p:cNvPr>
          <p:cNvSpPr>
            <a:spLocks noGrp="1"/>
          </p:cNvSpPr>
          <p:nvPr>
            <p:ph sz="half" idx="1"/>
          </p:nvPr>
        </p:nvSpPr>
        <p:spPr/>
        <p:txBody>
          <a:bodyPr/>
          <a:lstStyle/>
          <a:p>
            <a:r>
              <a:rPr lang="en-CA" dirty="0"/>
              <a:t>“Though Canada has shown some acknowledgement of our colonial past and its painful consequences for Indigenous peoples, colonialism continues as evidenced by pressures on Indigenous nations’ land base, racism, violence, discrimination by social services, political disempowerment and policies aimed at assimilation.” (Zartman, Julie.)</a:t>
            </a:r>
            <a:endParaRPr lang="en-US" dirty="0"/>
          </a:p>
        </p:txBody>
      </p:sp>
      <p:sp>
        <p:nvSpPr>
          <p:cNvPr id="4" name="Content Placeholder 3">
            <a:extLst>
              <a:ext uri="{FF2B5EF4-FFF2-40B4-BE49-F238E27FC236}">
                <a16:creationId xmlns:a16="http://schemas.microsoft.com/office/drawing/2014/main" id="{77DDBAC0-5CEA-4A42-A964-D78F4D317CE2}"/>
              </a:ext>
            </a:extLst>
          </p:cNvPr>
          <p:cNvSpPr>
            <a:spLocks noGrp="1"/>
          </p:cNvSpPr>
          <p:nvPr>
            <p:ph sz="half" idx="2"/>
          </p:nvPr>
        </p:nvSpPr>
        <p:spPr/>
        <p:txBody>
          <a:bodyPr/>
          <a:lstStyle/>
          <a:p>
            <a:r>
              <a:rPr lang="en-CA" dirty="0"/>
              <a:t>“Settler colonialism is expressed through the continuation of social, economic and political structures of invasion such as our notions of private property that, bolstered by racism, ultimately lead to laws that justify Indigenous ‘loss of land’.” (Zartman, Julie.) </a:t>
            </a:r>
          </a:p>
          <a:p>
            <a:r>
              <a:rPr lang="en-CA" dirty="0"/>
              <a:t>“ Indigenous people are not immigrants amongst immigrants nor citizen plus nor minorities among a majority.” (Fiona, Macdonald.) </a:t>
            </a:r>
            <a:endParaRPr lang="en-US" dirty="0"/>
          </a:p>
        </p:txBody>
      </p:sp>
    </p:spTree>
    <p:extLst>
      <p:ext uri="{BB962C8B-B14F-4D97-AF65-F5344CB8AC3E}">
        <p14:creationId xmlns:p14="http://schemas.microsoft.com/office/powerpoint/2010/main" val="153144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04D2-0243-4DCE-B2F9-C5AB516E8BE1}"/>
              </a:ext>
            </a:extLst>
          </p:cNvPr>
          <p:cNvSpPr>
            <a:spLocks noGrp="1"/>
          </p:cNvSpPr>
          <p:nvPr>
            <p:ph type="title"/>
          </p:nvPr>
        </p:nvSpPr>
        <p:spPr/>
        <p:txBody>
          <a:bodyPr/>
          <a:lstStyle/>
          <a:p>
            <a:r>
              <a:rPr lang="en-CA" dirty="0"/>
              <a:t>Quotes continued…</a:t>
            </a:r>
            <a:endParaRPr lang="en-US" dirty="0"/>
          </a:p>
        </p:txBody>
      </p:sp>
      <p:sp>
        <p:nvSpPr>
          <p:cNvPr id="3" name="Content Placeholder 2">
            <a:extLst>
              <a:ext uri="{FF2B5EF4-FFF2-40B4-BE49-F238E27FC236}">
                <a16:creationId xmlns:a16="http://schemas.microsoft.com/office/drawing/2014/main" id="{8BEA621F-B564-44E7-9C01-ACE6C2B100DF}"/>
              </a:ext>
            </a:extLst>
          </p:cNvPr>
          <p:cNvSpPr>
            <a:spLocks noGrp="1"/>
          </p:cNvSpPr>
          <p:nvPr>
            <p:ph idx="1"/>
          </p:nvPr>
        </p:nvSpPr>
        <p:spPr/>
        <p:txBody>
          <a:bodyPr>
            <a:normAutofit fontScale="92500" lnSpcReduction="10000"/>
          </a:bodyPr>
          <a:lstStyle/>
          <a:p>
            <a:r>
              <a:rPr lang="en-CA" dirty="0"/>
              <a:t>“The federal Indian Act, first adopted in 1876, like earlier pre-confederation legislation, defined who was and was not an ‘Indian’ under Canadian Law. The act also defined a process through which a person could lose status as an Indian.” (James, Lorimer.)  </a:t>
            </a:r>
          </a:p>
          <a:p>
            <a:r>
              <a:rPr lang="en-CA" dirty="0"/>
              <a:t>“Some lost status when they earned a university degree, joined the armed forces or the priesthood, gained fee-simple title of land, or married a non-Indian (this one applied only to women).” (Chelsea, Vowel.)</a:t>
            </a:r>
          </a:p>
          <a:p>
            <a:r>
              <a:rPr lang="en-CA" dirty="0"/>
              <a:t>“When the first Europeans explorers arrived, the geographically varied land space was already home to several distinct cultural regions among aboriginal peoples. There were hundreds of tribes, languages, and dialects. Complex relationships existed among tribes, involving trade, cooperation, and/or conflict. With colonization, those nations were denied recognition; instead though settlement by France and Britain and subsequent immigration from those nations and many others, the nation of Canada was eventually created.” (Diane G. Symbaluk, Tami M, Bereska.) </a:t>
            </a:r>
            <a:endParaRPr lang="en-US" dirty="0"/>
          </a:p>
        </p:txBody>
      </p:sp>
    </p:spTree>
    <p:extLst>
      <p:ext uri="{BB962C8B-B14F-4D97-AF65-F5344CB8AC3E}">
        <p14:creationId xmlns:p14="http://schemas.microsoft.com/office/powerpoint/2010/main" val="82931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BEA4-2B8E-43FF-AE99-5B8387001E71}"/>
              </a:ext>
            </a:extLst>
          </p:cNvPr>
          <p:cNvSpPr>
            <a:spLocks noGrp="1"/>
          </p:cNvSpPr>
          <p:nvPr>
            <p:ph type="title"/>
          </p:nvPr>
        </p:nvSpPr>
        <p:spPr/>
        <p:txBody>
          <a:bodyPr/>
          <a:lstStyle/>
          <a:p>
            <a:r>
              <a:rPr lang="en-US" dirty="0">
                <a:hlinkClick r:id="rId2"/>
              </a:rPr>
              <a:t>https://www.youtube.com/watch?v=GlkuRCXdu5A</a:t>
            </a:r>
            <a:r>
              <a:rPr lang="en-US" dirty="0"/>
              <a:t> </a:t>
            </a:r>
          </a:p>
        </p:txBody>
      </p:sp>
      <p:sp>
        <p:nvSpPr>
          <p:cNvPr id="3" name="Text Placeholder 2">
            <a:extLst>
              <a:ext uri="{FF2B5EF4-FFF2-40B4-BE49-F238E27FC236}">
                <a16:creationId xmlns:a16="http://schemas.microsoft.com/office/drawing/2014/main" id="{43835287-308F-48B1-87CB-2B6799E8D148}"/>
              </a:ext>
            </a:extLst>
          </p:cNvPr>
          <p:cNvSpPr>
            <a:spLocks noGrp="1"/>
          </p:cNvSpPr>
          <p:nvPr>
            <p:ph type="body" sz="half" idx="2"/>
          </p:nvPr>
        </p:nvSpPr>
        <p:spPr/>
        <p:txBody>
          <a:bodyPr>
            <a:normAutofit/>
          </a:bodyPr>
          <a:lstStyle/>
          <a:p>
            <a:r>
              <a:rPr lang="en-CA" sz="2000" dirty="0">
                <a:latin typeface="Times New Roman" panose="02020603050405020304" pitchFamily="18" charset="0"/>
                <a:cs typeface="Times New Roman" panose="02020603050405020304" pitchFamily="18" charset="0"/>
              </a:rPr>
              <a:t>Wab Kinew is a journalist and activist. He has worked with CBC and currently is a newly elected leader of the Manitoba NDP party.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36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C6B2-FD65-425D-9456-22CCB684DEC4}"/>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Rural/reserve vs City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E7A42B-1029-4C06-9593-67EC50D4FDFD}"/>
              </a:ext>
            </a:extLst>
          </p:cNvPr>
          <p:cNvSpPr>
            <a:spLocks noGrp="1"/>
          </p:cNvSpPr>
          <p:nvPr>
            <p:ph sz="half" idx="1"/>
          </p:nvPr>
        </p:nvSpPr>
        <p:spPr/>
        <p:txBody>
          <a:bodyPr>
            <a:normAutofit/>
          </a:bodyPr>
          <a:lstStyle/>
          <a:p>
            <a:r>
              <a:rPr lang="en-CA" sz="2000" dirty="0">
                <a:latin typeface="Times New Roman" panose="02020603050405020304" pitchFamily="18" charset="0"/>
                <a:cs typeface="Times New Roman" panose="02020603050405020304" pitchFamily="18" charset="0"/>
              </a:rPr>
              <a:t>Rural/Reserve natives or natives that reside to reservations tend to look down on city natives as they believe city natives are being disrespectful to the cultural roots of indigenous history. They believe city natives lack spirituality or that city natives are arrogant or offensive as they have conformed to white society which leads to ideas of being greater than or more superior to the traditional ways.</a:t>
            </a:r>
            <a:endParaRPr lang="en-US" sz="20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A5755694-F173-428D-882D-8431618D2415}"/>
              </a:ext>
            </a:extLst>
          </p:cNvPr>
          <p:cNvSpPr>
            <a:spLocks noGrp="1"/>
          </p:cNvSpPr>
          <p:nvPr>
            <p:ph sz="half" idx="2"/>
          </p:nvPr>
        </p:nvSpPr>
        <p:spPr/>
        <p:txBody>
          <a:bodyPr>
            <a:normAutofit/>
          </a:bodyPr>
          <a:lstStyle/>
          <a:p>
            <a:r>
              <a:rPr lang="en-CA" sz="2000" dirty="0">
                <a:latin typeface="Times New Roman" panose="02020603050405020304" pitchFamily="18" charset="0"/>
                <a:cs typeface="Times New Roman" panose="02020603050405020304" pitchFamily="18" charset="0"/>
              </a:rPr>
              <a:t>City natives/The Corporate Indian. Believe that changes should happen not only in policies of government but also with traditional natives values. i.e. native rap music, Native dubstep for pow wow’s or round dances/Incorporating modern values. They don’t see themselves as superior but moving forward and believe rural natives are stuck in a victim mentality and are stuck in the past.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30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FB45-1551-4202-AFCF-6E47A9795D7B}"/>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Internalized/Interracial Racism</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E6B916-1EF3-48F9-B876-47B7305ECDC1}"/>
              </a:ext>
            </a:extLst>
          </p:cNvPr>
          <p:cNvSpPr>
            <a:spLocks noGrp="1"/>
          </p:cNvSpPr>
          <p:nvPr>
            <p:ph idx="1"/>
          </p:nvPr>
        </p:nvSpPr>
        <p:spPr/>
        <p:txBody>
          <a:bodyPr/>
          <a:lstStyle/>
          <a:p>
            <a:r>
              <a:rPr lang="en-CA" dirty="0"/>
              <a:t>Internalized Racism/</a:t>
            </a:r>
            <a:r>
              <a:rPr lang="en-CA"/>
              <a:t>Interracial racism: </a:t>
            </a:r>
            <a:r>
              <a:rPr lang="en-CA" dirty="0"/>
              <a:t>A term that refers to hate, anger, resentment, or jealous sentiments and racist attitudes towards one’s own culture. </a:t>
            </a:r>
          </a:p>
          <a:p>
            <a:r>
              <a:rPr lang="en-CA" dirty="0"/>
              <a:t>Totem Pole Effect: A complex system resulting from colonialism, patriarchy and power gaps within one’s own nation, land or territory. Where power or funds are not divided equally amongst individuals. (Refers more to a indigenous way of looking at the term linear model. )</a:t>
            </a:r>
          </a:p>
          <a:p>
            <a:r>
              <a:rPr lang="en-CA" dirty="0"/>
              <a:t>This explains why certain members of bands based on family names are giving more benefits than those native’s whose last name that aren’t apart of that particular family group. </a:t>
            </a:r>
            <a:endParaRPr lang="en-US" dirty="0"/>
          </a:p>
        </p:txBody>
      </p:sp>
    </p:spTree>
    <p:extLst>
      <p:ext uri="{BB962C8B-B14F-4D97-AF65-F5344CB8AC3E}">
        <p14:creationId xmlns:p14="http://schemas.microsoft.com/office/powerpoint/2010/main" val="360188809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686</TotalTime>
  <Words>3078</Words>
  <Application>Microsoft Office PowerPoint</Application>
  <PresentationFormat>Widescreen</PresentationFormat>
  <Paragraphs>86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Times New Roman</vt:lpstr>
      <vt:lpstr>Vapor Trail</vt:lpstr>
      <vt:lpstr>The effects of institutionalized racism</vt:lpstr>
      <vt:lpstr>Covert Racism versus Operant Racism</vt:lpstr>
      <vt:lpstr>PowerPoint Presentation</vt:lpstr>
      <vt:lpstr> My Articles main points </vt:lpstr>
      <vt:lpstr>Quotes from my sources:</vt:lpstr>
      <vt:lpstr>Quotes continued…</vt:lpstr>
      <vt:lpstr>https://www.youtube.com/watch?v=GlkuRCXdu5A </vt:lpstr>
      <vt:lpstr>Rural/reserve vs City </vt:lpstr>
      <vt:lpstr>Internalized/Interracial Racism</vt:lpstr>
      <vt:lpstr>The effect this had on my family and myself </vt:lpstr>
      <vt:lpstr>The effect This had on my family and myself Continued</vt:lpstr>
      <vt:lpstr>No One is truly a survivor</vt:lpstr>
      <vt:lpstr>The Divide</vt:lpstr>
      <vt:lpstr>Call To Action</vt:lpstr>
      <vt:lpstr>Crazy Braided Brain by classy j. Disclaimer: There is some coarse language in this rap song so please be advised</vt:lpstr>
      <vt:lpstr>Explaining the Lyrics: </vt:lpstr>
      <vt:lpstr>Explaining Lyrics continued</vt:lpstr>
      <vt:lpstr>Questions?</vt:lpstr>
      <vt:lpstr>References:</vt:lpstr>
      <vt:lpstr>References Cont’d…</vt:lpstr>
      <vt:lpstr>References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institutionalized racism</dc:title>
  <dc:creator>Josh</dc:creator>
  <cp:lastModifiedBy>Joshua Cross</cp:lastModifiedBy>
  <cp:revision>78</cp:revision>
  <dcterms:created xsi:type="dcterms:W3CDTF">2018-10-11T03:51:01Z</dcterms:created>
  <dcterms:modified xsi:type="dcterms:W3CDTF">2020-11-07T19:40:23Z</dcterms:modified>
</cp:coreProperties>
</file>